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43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82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68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71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96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1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8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0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769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65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45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A9518-70A5-4D1B-BCFF-8B8702F87C96}" type="datetimeFigureOut">
              <a:rPr lang="en-AU" smtClean="0"/>
              <a:t>19/09/2020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37E9-183A-4732-A30D-148390234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3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cUK4jcAEa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3mYWB2fNp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Endothermic and Exothermic Reactions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39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cUK4jcAEa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100" y="267038"/>
            <a:ext cx="11722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Endothermic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State Changes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An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increase in temperature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will change a substance from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solid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liquid,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then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liquid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gas.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 temperature increase is </a:t>
            </a:r>
            <a:r>
              <a:rPr lang="en-AU" sz="2400" b="1" dirty="0">
                <a:solidFill>
                  <a:srgbClr val="1B479F"/>
                </a:solidFill>
                <a:latin typeface="Arial" panose="020B0604020202020204" pitchFamily="34" charset="0"/>
              </a:rPr>
              <a:t>absorbed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by the substance, making the processes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endothermic.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56181510.774971g/1456181502895-440479599929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3241675"/>
            <a:ext cx="76009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9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69838"/>
            <a:ext cx="11010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Imagine you have a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block of ice.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The ice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melts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as heat is absorbed, forming liquid water.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liquid water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can also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absorb heat,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from a kettle for example, and this turns it into the gas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water vapour.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Heat is absorbed at both stages - these are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endothermic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processes.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0380028.14142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6466" y="3975100"/>
            <a:ext cx="3369733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661938"/>
            <a:ext cx="1143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Exothermic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State Changes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decrease in temperature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will change a substance from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gas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liquid,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then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liquid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solid.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Heat is released by the substance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into its surroundings, making it colder. This makes the process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exothermic.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56182061.163571g/1456182053326-440479599929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3919537"/>
            <a:ext cx="76009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9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626239"/>
            <a:ext cx="1122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If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water vapour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comes into contact with cold glass, it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releases heat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into the glass. This makes it condense and form liquid water.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If it gets colder, the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liquid water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will release more heat into its surroundings. This will cause the water to freeze into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solid ice.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Heat is released at both stages - these are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exothermic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processes.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7124522.212291g/1527124520392-1751546012101364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4075112"/>
            <a:ext cx="34290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54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3mYWB2fNp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430212"/>
            <a:ext cx="10280650" cy="2971181"/>
          </a:xfrm>
          <a:prstGeom prst="rect">
            <a:avLst/>
          </a:prstGeom>
        </p:spPr>
      </p:pic>
      <p:pic>
        <p:nvPicPr>
          <p:cNvPr id="3" name="1523938633.725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9200" y="340139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331738"/>
            <a:ext cx="1087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3770C7"/>
                </a:solidFill>
                <a:latin typeface="Arial" panose="020B0604020202020204" pitchFamily="34" charset="0"/>
              </a:rPr>
              <a:t>Atoms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bond with each other to form </a:t>
            </a:r>
            <a:r>
              <a:rPr lang="en-AU" sz="2400" b="1" dirty="0">
                <a:solidFill>
                  <a:srgbClr val="0BAD7C"/>
                </a:solidFill>
                <a:latin typeface="Arial" panose="020B0604020202020204" pitchFamily="34" charset="0"/>
              </a:rPr>
              <a:t>molecules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0BAD7C"/>
                </a:solidFill>
                <a:latin typeface="Arial" panose="020B0604020202020204" pitchFamily="34" charset="0"/>
              </a:rPr>
              <a:t>compounds.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A free atom has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more energy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than a bonded atom.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means that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when bonded, an atom is likely to stay that way,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because it would need more energy to be added to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break the bond.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30663598.968591g/1530663601047-40420175259091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3398837"/>
            <a:ext cx="54483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2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620236"/>
            <a:ext cx="9994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3883F5"/>
                </a:solidFill>
                <a:latin typeface="Arial" panose="020B0604020202020204" pitchFamily="34" charset="0"/>
              </a:rPr>
              <a:t>Two free atoms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have </a:t>
            </a:r>
            <a:r>
              <a:rPr lang="en-AU" sz="2400" b="1" dirty="0">
                <a:solidFill>
                  <a:srgbClr val="0BAD7C"/>
                </a:solidFill>
                <a:latin typeface="Arial" panose="020B0604020202020204" pitchFamily="34" charset="0"/>
              </a:rPr>
              <a:t>more energy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than the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same two atoms bonded together.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means that energy is lost as the bond is made. </a:t>
            </a:r>
            <a:r>
              <a:rPr lang="en-AU" sz="2400" b="1" dirty="0">
                <a:solidFill>
                  <a:srgbClr val="EA1E34"/>
                </a:solidFill>
                <a:latin typeface="Arial" panose="020B0604020202020204" pitchFamily="34" charset="0"/>
              </a:rPr>
              <a:t>Making bonds releases energy.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30668441.733071g/1530668441625-40420175259091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330628"/>
            <a:ext cx="27527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35037" y="4397553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 opposite is also true - </a:t>
            </a:r>
            <a:r>
              <a:rPr lang="en-AU" sz="2400" b="1" dirty="0">
                <a:solidFill>
                  <a:srgbClr val="3770C7"/>
                </a:solidFill>
                <a:latin typeface="Arial" panose="020B0604020202020204" pitchFamily="34" charset="0"/>
              </a:rPr>
              <a:t>energy must be absorbed for a bond to be broken.</a:t>
            </a:r>
            <a:endParaRPr lang="en-AU" sz="2400" dirty="0"/>
          </a:p>
        </p:txBody>
      </p:sp>
      <p:pic>
        <p:nvPicPr>
          <p:cNvPr id="2052" name="Picture 4" descr="https://www.educationperfect.com/media/content/Science/1530667876.39521g/1530667876367-4042017525909181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4" y="4677033"/>
            <a:ext cx="62579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200" y="39638"/>
            <a:ext cx="11023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Bond energy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is important because chemical reactions involve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breaking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FF7F50"/>
                </a:solidFill>
                <a:latin typeface="Arial" panose="020B0604020202020204" pitchFamily="34" charset="0"/>
              </a:rPr>
              <a:t>forming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bonds.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Reactions either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release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energy or </a:t>
            </a:r>
            <a:r>
              <a:rPr lang="en-AU" sz="2400" b="1" dirty="0">
                <a:solidFill>
                  <a:srgbClr val="3770C7"/>
                </a:solidFill>
                <a:latin typeface="Arial" panose="020B0604020202020204" pitchFamily="34" charset="0"/>
              </a:rPr>
              <a:t>absorb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it.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depends on whether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more energy is released by forming bonds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sz="2400" b="1" dirty="0">
                <a:solidFill>
                  <a:srgbClr val="3770C7"/>
                </a:solidFill>
                <a:latin typeface="Arial" panose="020B0604020202020204" pitchFamily="34" charset="0"/>
              </a:rPr>
              <a:t>absorbed to break bonds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across the course of the reaction.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3847339.885281f/1523847339796-210431089051721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4" y="3118644"/>
            <a:ext cx="4772025" cy="357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14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503535"/>
            <a:ext cx="11214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a reaction occurs, the chemicals change as bonds are </a:t>
            </a:r>
            <a:r>
              <a:rPr lang="en-AU" sz="2400" b="1" dirty="0">
                <a:solidFill>
                  <a:srgbClr val="3883F5"/>
                </a:solidFill>
                <a:latin typeface="Arial" panose="020B0604020202020204" pitchFamily="34" charset="0"/>
              </a:rPr>
              <a:t>broken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(</a:t>
            </a:r>
            <a:r>
              <a:rPr lang="en-AU" sz="2400" b="1" dirty="0">
                <a:solidFill>
                  <a:srgbClr val="3883F5"/>
                </a:solidFill>
                <a:latin typeface="Arial" panose="020B0604020202020204" pitchFamily="34" charset="0"/>
              </a:rPr>
              <a:t>absorbing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energy) and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reformed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(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releasing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energy).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900" y="1469936"/>
            <a:ext cx="1089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Energy is </a:t>
            </a:r>
            <a:r>
              <a:rPr lang="en-AU" sz="2400" b="1" dirty="0">
                <a:solidFill>
                  <a:srgbClr val="3883F5"/>
                </a:solidFill>
                <a:latin typeface="Arial" panose="020B0604020202020204" pitchFamily="34" charset="0"/>
              </a:rPr>
              <a:t>absorbed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by the reaction if more energy in total is used to</a:t>
            </a:r>
            <a:r>
              <a:rPr lang="en-AU" sz="2400" b="1" dirty="0">
                <a:solidFill>
                  <a:srgbClr val="0BAD7C"/>
                </a:solidFill>
                <a:latin typeface="Arial" panose="020B0604020202020204" pitchFamily="34" charset="0"/>
              </a:rPr>
              <a:t> break bonds.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Energy is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released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by the reaction if more energy in total is used to 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form bonds.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German/1478222546.516431g/1478222573967-2504596259737302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32893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1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800" y="638939"/>
            <a:ext cx="1092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energy is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absorbed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by a reaction, we call it </a:t>
            </a:r>
            <a:r>
              <a:rPr lang="en-AU" sz="2400" b="1" u="sng" dirty="0">
                <a:solidFill>
                  <a:srgbClr val="00A6D6"/>
                </a:solidFill>
                <a:latin typeface="Arial" panose="020B0604020202020204" pitchFamily="34" charset="0"/>
              </a:rPr>
              <a:t>endothermic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Endothermic reactions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take energy away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from their surroundings, and feel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cold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as a result.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For example, </a:t>
            </a:r>
            <a:r>
              <a:rPr lang="en-AU" sz="2400" b="1" dirty="0">
                <a:solidFill>
                  <a:srgbClr val="2AC388"/>
                </a:solidFill>
                <a:latin typeface="Arial" panose="020B0604020202020204" pitchFamily="34" charset="0"/>
              </a:rPr>
              <a:t>photosynthesis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 leaves is a reaction powered by sunlight. It is an </a:t>
            </a:r>
            <a:r>
              <a:rPr lang="en-AU" sz="2400" b="1" i="1" dirty="0">
                <a:solidFill>
                  <a:srgbClr val="00A6D6"/>
                </a:solidFill>
                <a:latin typeface="Arial" panose="020B0604020202020204" pitchFamily="34" charset="0"/>
              </a:rPr>
              <a:t>endothermic reaction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because the energy from sunlight is absorbed to power the reaction.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82487.534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0150" y="3896439"/>
            <a:ext cx="5067300" cy="28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596900"/>
            <a:ext cx="11379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energy is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released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by a reaction, we call it </a:t>
            </a:r>
            <a:r>
              <a:rPr lang="en-AU" sz="2400" b="1" u="sng" dirty="0">
                <a:solidFill>
                  <a:srgbClr val="E3316F"/>
                </a:solidFill>
                <a:latin typeface="Arial" panose="020B0604020202020204" pitchFamily="34" charset="0"/>
              </a:rPr>
              <a:t>exothermic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Exothermic reactions </a:t>
            </a:r>
            <a:r>
              <a:rPr lang="en-AU" sz="2400" b="1" dirty="0">
                <a:solidFill>
                  <a:srgbClr val="3770C7"/>
                </a:solidFill>
                <a:latin typeface="Arial" panose="020B0604020202020204" pitchFamily="34" charset="0"/>
              </a:rPr>
              <a:t>release energy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into their surroundings, and feel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hot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as a result.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For example,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fires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are reactions that release huge amounts of heat. They are </a:t>
            </a:r>
            <a:r>
              <a:rPr lang="en-AU" sz="2400" b="1" i="1" dirty="0">
                <a:solidFill>
                  <a:srgbClr val="E3316F"/>
                </a:solidFill>
                <a:latin typeface="Arial" panose="020B0604020202020204" pitchFamily="34" charset="0"/>
              </a:rPr>
              <a:t>exothermic reactions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because they release energy into the air around 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803182.881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3641724"/>
            <a:ext cx="41529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0"/>
            <a:ext cx="1066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State changes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can also be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endothermic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exothermic.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Changing from a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solid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liquid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8C4AB2"/>
                </a:solidFill>
                <a:latin typeface="Arial" panose="020B0604020202020204" pitchFamily="34" charset="0"/>
              </a:rPr>
              <a:t>gas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 </a:t>
            </a:r>
            <a:r>
              <a:rPr lang="en-AU" sz="2400" b="1" dirty="0">
                <a:solidFill>
                  <a:srgbClr val="00A6D6"/>
                </a:solidFill>
                <a:latin typeface="Arial" panose="020B0604020202020204" pitchFamily="34" charset="0"/>
              </a:rPr>
              <a:t>endothermic.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6" name="Picture 6" descr="https://www.educationperfect.com/media/content/Science/1456181510.774971g/1456181502895-440479599929040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96" y="1367492"/>
            <a:ext cx="76009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58925" y="3811130"/>
            <a:ext cx="809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Changing from a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gas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liquid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a </a:t>
            </a:r>
            <a:r>
              <a:rPr lang="en-AU" sz="2400" b="1" dirty="0">
                <a:solidFill>
                  <a:srgbClr val="DF6612"/>
                </a:solidFill>
                <a:latin typeface="Arial" panose="020B0604020202020204" pitchFamily="34" charset="0"/>
              </a:rPr>
              <a:t>solid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 </a:t>
            </a:r>
            <a:r>
              <a:rPr lang="en-AU" sz="2400" b="1" dirty="0">
                <a:solidFill>
                  <a:srgbClr val="E3316F"/>
                </a:solidFill>
                <a:latin typeface="Arial" panose="020B0604020202020204" pitchFamily="34" charset="0"/>
              </a:rPr>
              <a:t>exothermic.</a:t>
            </a:r>
            <a:endParaRPr lang="en-AU" sz="2400" dirty="0"/>
          </a:p>
        </p:txBody>
      </p:sp>
      <p:pic>
        <p:nvPicPr>
          <p:cNvPr id="5128" name="Picture 8" descr="https://www.educationperfect.com/media/content/Science/1456182061.163571g/1456182053326-4404795999290406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4597595"/>
            <a:ext cx="76009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409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</Words>
  <Application>Microsoft Office PowerPoint</Application>
  <PresentationFormat>Widescreen</PresentationFormat>
  <Paragraphs>53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Endothermic and Exothermic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Endothermic and Exothermic Reactions</dc:title>
  <dc:creator>Joseph D'cruz</dc:creator>
  <cp:lastModifiedBy>Joseph D'cruz</cp:lastModifiedBy>
  <cp:revision>3</cp:revision>
  <dcterms:created xsi:type="dcterms:W3CDTF">2020-06-06T14:11:45Z</dcterms:created>
  <dcterms:modified xsi:type="dcterms:W3CDTF">2020-09-19T07:58:12Z</dcterms:modified>
</cp:coreProperties>
</file>